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9" r:id="rId9"/>
    <p:sldId id="263" r:id="rId10"/>
    <p:sldId id="267" r:id="rId11"/>
    <p:sldId id="265" r:id="rId12"/>
    <p:sldId id="268" r:id="rId13"/>
    <p:sldId id="270" r:id="rId14"/>
    <p:sldId id="272" r:id="rId15"/>
    <p:sldId id="273" r:id="rId16"/>
    <p:sldId id="275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714" autoAdjust="0"/>
  </p:normalViewPr>
  <p:slideViewPr>
    <p:cSldViewPr>
      <p:cViewPr varScale="1">
        <p:scale>
          <a:sx n="70" d="100"/>
          <a:sy n="70" d="100"/>
        </p:scale>
        <p:origin x="-139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A3879D3-06F7-4010-BFDC-C7E54D0C479D}" type="datetimeFigureOut">
              <a:rPr lang="fr-FR" smtClean="0"/>
              <a:pPr/>
              <a:t>18/01/2012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6D6DB15-4BC1-45C7-8B93-7D34E5E8828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1646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DB15-4BC1-45C7-8B93-7D34E5E88288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Dojo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Les gestionnaires de positionnement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dijit.layout.TabContainer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43113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Affichage d’onglets</a:t>
            </a:r>
          </a:p>
          <a:p>
            <a:r>
              <a:rPr lang="fr-FR" dirty="0" smtClean="0"/>
              <a:t>Possède les mêmes fonctionnalités qu’un </a:t>
            </a:r>
            <a:r>
              <a:rPr lang="fr-FR" dirty="0" err="1" smtClean="0"/>
              <a:t>widget</a:t>
            </a:r>
            <a:r>
              <a:rPr lang="fr-FR" dirty="0" smtClean="0"/>
              <a:t> de type </a:t>
            </a:r>
            <a:r>
              <a:rPr lang="fr-FR" dirty="0" err="1" smtClean="0"/>
              <a:t>StackContainer</a:t>
            </a:r>
            <a:r>
              <a:rPr lang="fr-FR" dirty="0" smtClean="0"/>
              <a:t> avec les caractéristiques suivantes:</a:t>
            </a:r>
          </a:p>
          <a:p>
            <a:pPr lvl="1"/>
            <a:r>
              <a:rPr lang="fr-FR" dirty="0" smtClean="0"/>
              <a:t>Le contrôleur est intégré dans le </a:t>
            </a:r>
            <a:r>
              <a:rPr lang="fr-FR" dirty="0" err="1" smtClean="0"/>
              <a:t>widget</a:t>
            </a:r>
            <a:endParaRPr lang="fr-FR" dirty="0" smtClean="0"/>
          </a:p>
          <a:p>
            <a:pPr lvl="1"/>
            <a:r>
              <a:rPr lang="fr-FR" dirty="0" smtClean="0"/>
              <a:t>Les boutons sont affichés sous la forme d’onglets</a:t>
            </a:r>
          </a:p>
          <a:p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457200" y="3643314"/>
            <a:ext cx="8229600" cy="27146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tc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dijit.layout.TabContainer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width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:225px;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height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:100px;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margin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:5px;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border:solid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 1px;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"Onglet 1"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1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"Onglet 2"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2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"Onglet 3"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3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dijit.layout.TabContainer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00105"/>
          </a:xfrm>
        </p:spPr>
        <p:txBody>
          <a:bodyPr>
            <a:normAutofit/>
          </a:bodyPr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500034" y="2428868"/>
            <a:ext cx="8229600" cy="4286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dijit.layout.TabContainer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width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:225px;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height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:100px;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margin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:5px;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border:solid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 1px;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"o1"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1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"o2"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2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"o3"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closable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true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3</a:t>
            </a:r>
          </a:p>
          <a:p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onClose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"Fermeture:"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.title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return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true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; //on doit retourner 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true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 pour permettre la fermeture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"o4"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Onglet 4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dijit.Dialog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799"/>
          </a:xfrm>
        </p:spPr>
        <p:txBody>
          <a:bodyPr>
            <a:normAutofit fontScale="47500" lnSpcReduction="20000"/>
          </a:bodyPr>
          <a:lstStyle/>
          <a:p>
            <a:r>
              <a:rPr lang="fr-FR" dirty="0" err="1" smtClean="0"/>
              <a:t>Widget</a:t>
            </a:r>
            <a:r>
              <a:rPr lang="fr-FR" dirty="0" smtClean="0"/>
              <a:t> qui représente une boîte de dialogue modale.</a:t>
            </a:r>
          </a:p>
          <a:p>
            <a:r>
              <a:rPr lang="fr-FR" dirty="0" smtClean="0"/>
              <a:t>Propriétés</a:t>
            </a:r>
          </a:p>
          <a:p>
            <a:pPr lvl="1"/>
            <a:r>
              <a:rPr lang="fr-FR" dirty="0" smtClean="0"/>
              <a:t>open: vaut </a:t>
            </a:r>
            <a:r>
              <a:rPr lang="fr-FR" dirty="0" err="1" smtClean="0"/>
              <a:t>true</a:t>
            </a:r>
            <a:r>
              <a:rPr lang="fr-FR" dirty="0" smtClean="0"/>
              <a:t> si la boîte de dialogue est affichée.</a:t>
            </a:r>
          </a:p>
          <a:p>
            <a:pPr lvl="1"/>
            <a:r>
              <a:rPr lang="fr-FR" dirty="0" err="1" smtClean="0"/>
              <a:t>duration</a:t>
            </a:r>
            <a:r>
              <a:rPr lang="fr-FR" dirty="0" smtClean="0"/>
              <a:t>: durée d’affichage de la boîte de dialogue en ms (400 par défaut).</a:t>
            </a:r>
          </a:p>
          <a:p>
            <a:pPr lvl="1"/>
            <a:r>
              <a:rPr lang="fr-FR" dirty="0" err="1" smtClean="0"/>
              <a:t>title</a:t>
            </a:r>
            <a:endParaRPr lang="fr-FR" dirty="0" smtClean="0"/>
          </a:p>
          <a:p>
            <a:pPr lvl="1"/>
            <a:r>
              <a:rPr lang="fr-FR" dirty="0" smtClean="0"/>
              <a:t>content</a:t>
            </a:r>
          </a:p>
          <a:p>
            <a:pPr lvl="1"/>
            <a:r>
              <a:rPr lang="fr-FR" dirty="0" err="1" smtClean="0"/>
              <a:t>closable:false</a:t>
            </a:r>
            <a:r>
              <a:rPr lang="fr-FR" dirty="0" smtClean="0"/>
              <a:t> par défaut.</a:t>
            </a:r>
          </a:p>
          <a:p>
            <a:r>
              <a:rPr lang="fr-FR" dirty="0" smtClean="0"/>
              <a:t>Voir Aussi: </a:t>
            </a:r>
            <a:r>
              <a:rPr lang="fr-FR" dirty="0" err="1" smtClean="0"/>
              <a:t>dijit.TooltipDialog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85786" y="3500438"/>
            <a:ext cx="7500990" cy="31432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text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/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javascript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dojo.require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dijit.Dialog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dojo.addOnLoad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function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 ) {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dijit.byId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dialog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).show( );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});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……….</a:t>
            </a:r>
          </a:p>
          <a:p>
            <a:r>
              <a:rPr lang="nn-NO" dirty="0" smtClean="0">
                <a:solidFill>
                  <a:srgbClr val="0000E7"/>
                </a:solidFill>
                <a:latin typeface="Times New Roman"/>
              </a:rPr>
              <a:t>&lt;div </a:t>
            </a:r>
            <a:r>
              <a:rPr lang="nn-NO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nn-NO" dirty="0" smtClean="0">
                <a:solidFill>
                  <a:srgbClr val="CF7A00"/>
                </a:solidFill>
                <a:latin typeface="Times New Roman"/>
              </a:rPr>
              <a:t>"dialog" </a:t>
            </a:r>
            <a:r>
              <a:rPr lang="nn-NO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nn-NO" dirty="0" smtClean="0">
                <a:solidFill>
                  <a:srgbClr val="CF7A00"/>
                </a:solidFill>
                <a:latin typeface="Times New Roman"/>
              </a:rPr>
              <a:t>"dijit.Dialog"</a:t>
            </a:r>
            <a:r>
              <a:rPr lang="nn-NO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Une boîte de dialogue....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47500" lnSpcReduction="20000"/>
          </a:bodyPr>
          <a:lstStyle/>
          <a:p>
            <a:r>
              <a:rPr lang="fr-FR" dirty="0" smtClean="0"/>
              <a:t>Le fichier </a:t>
            </a:r>
            <a:r>
              <a:rPr lang="fr-FR" dirty="0" err="1" smtClean="0"/>
              <a:t>dijit.Menu</a:t>
            </a:r>
            <a:r>
              <a:rPr lang="fr-FR" dirty="0" smtClean="0"/>
              <a:t> contient la définition des classes suivantes:</a:t>
            </a:r>
          </a:p>
          <a:p>
            <a:pPr lvl="1"/>
            <a:r>
              <a:rPr lang="fr-FR" dirty="0" err="1" smtClean="0"/>
              <a:t>dijit.Menu</a:t>
            </a:r>
            <a:r>
              <a:rPr lang="fr-FR" dirty="0" smtClean="0"/>
              <a:t>: Conteneur pour les éléments d’un menu</a:t>
            </a:r>
          </a:p>
          <a:p>
            <a:pPr lvl="1"/>
            <a:r>
              <a:rPr lang="fr-FR" dirty="0" err="1" smtClean="0"/>
              <a:t>dijit.MenuItem</a:t>
            </a:r>
            <a:r>
              <a:rPr lang="fr-FR" dirty="0" smtClean="0"/>
              <a:t>: une commande de menu</a:t>
            </a:r>
          </a:p>
          <a:p>
            <a:pPr lvl="1"/>
            <a:r>
              <a:rPr lang="fr-FR" dirty="0" err="1" smtClean="0"/>
              <a:t>dijit.MenuSeparator</a:t>
            </a:r>
            <a:r>
              <a:rPr lang="fr-FR" dirty="0" smtClean="0"/>
              <a:t>: un séparateur de commandes dans un menu.</a:t>
            </a:r>
          </a:p>
          <a:p>
            <a:pPr lvl="1"/>
            <a:r>
              <a:rPr lang="fr-FR" dirty="0" err="1" smtClean="0"/>
              <a:t>dijit.PopupMenu</a:t>
            </a:r>
            <a:r>
              <a:rPr lang="fr-FR" dirty="0" smtClean="0"/>
              <a:t>: Pour créer un sous menu</a:t>
            </a:r>
          </a:p>
          <a:p>
            <a:r>
              <a:rPr lang="fr-FR" dirty="0" smtClean="0"/>
              <a:t>Les </a:t>
            </a:r>
            <a:r>
              <a:rPr lang="fr-FR" dirty="0" err="1" smtClean="0"/>
              <a:t>widgets</a:t>
            </a:r>
            <a:r>
              <a:rPr lang="fr-FR" dirty="0" smtClean="0"/>
              <a:t> Menu et </a:t>
            </a:r>
            <a:r>
              <a:rPr lang="fr-FR" dirty="0" err="1" smtClean="0"/>
              <a:t>PopupMenu</a:t>
            </a:r>
            <a:r>
              <a:rPr lang="fr-FR" dirty="0" smtClean="0"/>
              <a:t> peuvent contenir les </a:t>
            </a:r>
            <a:r>
              <a:rPr lang="fr-FR" dirty="0" err="1" smtClean="0"/>
              <a:t>widgets</a:t>
            </a:r>
            <a:r>
              <a:rPr lang="fr-FR" dirty="0" smtClean="0"/>
              <a:t> suivants:</a:t>
            </a:r>
          </a:p>
          <a:p>
            <a:pPr lvl="1"/>
            <a:r>
              <a:rPr lang="fr-FR" dirty="0" err="1" smtClean="0"/>
              <a:t>dijit.MenuItem</a:t>
            </a:r>
            <a:endParaRPr lang="fr-FR" dirty="0" smtClean="0"/>
          </a:p>
          <a:p>
            <a:pPr lvl="1"/>
            <a:r>
              <a:rPr lang="fr-FR" dirty="0" err="1" smtClean="0"/>
              <a:t>dijit.MenuSeparator</a:t>
            </a:r>
            <a:endParaRPr lang="fr-FR" dirty="0" smtClean="0"/>
          </a:p>
          <a:p>
            <a:pPr lvl="1"/>
            <a:r>
              <a:rPr lang="fr-FR" dirty="0" err="1" smtClean="0"/>
              <a:t>dijit.PopupMenu</a:t>
            </a:r>
            <a:endParaRPr lang="fr-FR" dirty="0" smtClean="0"/>
          </a:p>
          <a:p>
            <a:r>
              <a:rPr lang="fr-FR" dirty="0" smtClean="0"/>
              <a:t>Menu</a:t>
            </a:r>
          </a:p>
          <a:p>
            <a:pPr lvl="1"/>
            <a:r>
              <a:rPr lang="fr-FR" dirty="0" smtClean="0"/>
              <a:t>Propriétés:</a:t>
            </a:r>
          </a:p>
          <a:p>
            <a:pPr lvl="2"/>
            <a:r>
              <a:rPr lang="fr-FR" dirty="0" err="1" smtClean="0"/>
              <a:t>popupDelay</a:t>
            </a:r>
            <a:r>
              <a:rPr lang="fr-FR" dirty="0" smtClean="0"/>
              <a:t>: délai d’affichage du menu en ms (par défaut 500)</a:t>
            </a:r>
          </a:p>
          <a:p>
            <a:pPr lvl="2"/>
            <a:r>
              <a:rPr lang="fr-FR" dirty="0" err="1" smtClean="0"/>
              <a:t>targetNodeIds</a:t>
            </a:r>
            <a:r>
              <a:rPr lang="fr-FR" dirty="0" smtClean="0"/>
              <a:t>: liste des id des zones dans lesquelles le menu sera affiché à l’aide du clic droit.</a:t>
            </a:r>
          </a:p>
          <a:p>
            <a:pPr lvl="2"/>
            <a:r>
              <a:rPr lang="fr-FR" dirty="0" err="1" smtClean="0"/>
              <a:t>parentMenu</a:t>
            </a:r>
            <a:endParaRPr lang="fr-FR" dirty="0" smtClean="0"/>
          </a:p>
          <a:p>
            <a:pPr lvl="2"/>
            <a:endParaRPr lang="fr-FR" dirty="0" smtClean="0"/>
          </a:p>
          <a:p>
            <a:r>
              <a:rPr lang="fr-FR" dirty="0" err="1" smtClean="0"/>
              <a:t>MenuItem</a:t>
            </a:r>
            <a:endParaRPr lang="fr-FR" dirty="0" smtClean="0"/>
          </a:p>
          <a:p>
            <a:pPr lvl="1"/>
            <a:r>
              <a:rPr lang="fr-FR" dirty="0" smtClean="0"/>
              <a:t>Propriétés:</a:t>
            </a:r>
          </a:p>
          <a:p>
            <a:pPr lvl="2"/>
            <a:r>
              <a:rPr lang="fr-FR" dirty="0" smtClean="0"/>
              <a:t>label: titre du menu.</a:t>
            </a:r>
          </a:p>
          <a:p>
            <a:pPr lvl="2"/>
            <a:r>
              <a:rPr lang="fr-FR" dirty="0" err="1" smtClean="0"/>
              <a:t>iconClass</a:t>
            </a:r>
            <a:r>
              <a:rPr lang="fr-FR" dirty="0" smtClean="0"/>
              <a:t>: classe </a:t>
            </a:r>
            <a:r>
              <a:rPr lang="fr-FR" dirty="0" err="1" smtClean="0"/>
              <a:t>css</a:t>
            </a:r>
            <a:r>
              <a:rPr lang="fr-FR" dirty="0" smtClean="0"/>
              <a:t> qui décrit l’icône qui sera associée à la commande. L’icône est extraite à partir d’une position bien déterminée dans une image.</a:t>
            </a:r>
          </a:p>
          <a:p>
            <a:pPr lvl="3"/>
            <a:r>
              <a:rPr lang="fr-FR" dirty="0" smtClean="0"/>
              <a:t>exemple: </a:t>
            </a:r>
          </a:p>
          <a:p>
            <a:pPr lvl="2"/>
            <a:r>
              <a:rPr lang="fr-FR" dirty="0" err="1" smtClean="0"/>
              <a:t>disabled</a:t>
            </a:r>
            <a:endParaRPr lang="fr-FR" dirty="0" smtClean="0"/>
          </a:p>
          <a:p>
            <a:r>
              <a:rPr lang="fr-FR" dirty="0" smtClean="0"/>
              <a:t>Evénement:</a:t>
            </a:r>
          </a:p>
          <a:p>
            <a:pPr lvl="1"/>
            <a:r>
              <a:rPr lang="fr-FR" dirty="0" err="1" smtClean="0"/>
              <a:t>onClick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Icônes associées au </a:t>
            </a:r>
            <a:r>
              <a:rPr lang="fr-FR" dirty="0" err="1" smtClean="0"/>
              <a:t>widget</a:t>
            </a:r>
            <a:r>
              <a:rPr lang="fr-FR" dirty="0" smtClean="0"/>
              <a:t> Editor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8858312" cy="1643074"/>
          </a:xfrm>
        </p:spPr>
        <p:txBody>
          <a:bodyPr>
            <a:normAutofit fontScale="40000" lnSpcReduction="20000"/>
          </a:bodyPr>
          <a:lstStyle/>
          <a:p>
            <a:r>
              <a:rPr lang="fr-FR" dirty="0" smtClean="0"/>
              <a:t>Classe de l’image contenant les icônes</a:t>
            </a:r>
          </a:p>
          <a:p>
            <a:pPr lvl="1">
              <a:buNone/>
            </a:pPr>
            <a:r>
              <a:rPr lang="fr-FR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b="1" dirty="0" err="1" smtClean="0">
                <a:solidFill>
                  <a:srgbClr val="007B00"/>
                </a:solidFill>
                <a:latin typeface="Courier New"/>
              </a:rPr>
              <a:t>dijitEditorIcon</a:t>
            </a:r>
            <a:r>
              <a:rPr lang="fr-FR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b="1" dirty="0" smtClean="0">
                <a:solidFill>
                  <a:srgbClr val="000000"/>
                </a:solidFill>
                <a:latin typeface="Courier New"/>
              </a:rPr>
              <a:t>{</a:t>
            </a:r>
          </a:p>
          <a:p>
            <a:pPr lvl="1">
              <a:buNone/>
            </a:pPr>
            <a:r>
              <a:rPr lang="fr-FR" dirty="0" smtClean="0">
                <a:solidFill>
                  <a:srgbClr val="0000FF"/>
                </a:solidFill>
                <a:latin typeface="Courier New"/>
              </a:rPr>
              <a:t>background-image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: </a:t>
            </a:r>
            <a:r>
              <a:rPr lang="fr-FR" dirty="0" smtClean="0">
                <a:solidFill>
                  <a:srgbClr val="CF7A00"/>
                </a:solidFill>
                <a:latin typeface="Courier New"/>
              </a:rPr>
              <a:t>url('images/editor.gif') 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1">
              <a:buNone/>
            </a:pPr>
            <a:r>
              <a:rPr lang="fr-FR" dirty="0" smtClean="0">
                <a:solidFill>
                  <a:srgbClr val="0000FF"/>
                </a:solidFill>
                <a:latin typeface="Courier New"/>
              </a:rPr>
              <a:t>background-</a:t>
            </a:r>
            <a:r>
              <a:rPr lang="fr-FR" dirty="0" err="1" smtClean="0">
                <a:solidFill>
                  <a:srgbClr val="0000FF"/>
                </a:solidFill>
                <a:latin typeface="Courier New"/>
              </a:rPr>
              <a:t>repeat</a:t>
            </a:r>
            <a:r>
              <a:rPr lang="fr-FR" dirty="0" smtClean="0">
                <a:solidFill>
                  <a:srgbClr val="0000FF"/>
                </a:solidFill>
                <a:latin typeface="Courier New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: no-</a:t>
            </a:r>
            <a:r>
              <a:rPr lang="fr-FR" dirty="0" err="1" smtClean="0">
                <a:solidFill>
                  <a:srgbClr val="000000"/>
                </a:solidFill>
                <a:latin typeface="Courier New"/>
              </a:rPr>
              <a:t>repeat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1">
              <a:buNone/>
            </a:pPr>
            <a:r>
              <a:rPr lang="fr-FR" dirty="0" err="1" smtClean="0">
                <a:solidFill>
                  <a:srgbClr val="0000FF"/>
                </a:solidFill>
                <a:latin typeface="Courier New"/>
              </a:rPr>
              <a:t>width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: 18px;</a:t>
            </a:r>
          </a:p>
          <a:p>
            <a:pPr lvl="1">
              <a:buNone/>
            </a:pPr>
            <a:r>
              <a:rPr lang="fr-FR" dirty="0" err="1" smtClean="0">
                <a:solidFill>
                  <a:srgbClr val="0000FF"/>
                </a:solidFill>
                <a:latin typeface="Courier New"/>
              </a:rPr>
              <a:t>height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: 18px;</a:t>
            </a:r>
          </a:p>
          <a:p>
            <a:pPr lvl="1">
              <a:buNone/>
            </a:pPr>
            <a:r>
              <a:rPr lang="fr-FR" dirty="0" err="1" smtClean="0">
                <a:solidFill>
                  <a:srgbClr val="0000FF"/>
                </a:solidFill>
                <a:latin typeface="Courier New"/>
              </a:rPr>
              <a:t>text</a:t>
            </a:r>
            <a:r>
              <a:rPr lang="fr-FR" dirty="0" smtClean="0">
                <a:solidFill>
                  <a:srgbClr val="0000FF"/>
                </a:solidFill>
                <a:latin typeface="Courier New"/>
              </a:rPr>
              <a:t>-</a:t>
            </a:r>
            <a:r>
              <a:rPr lang="fr-FR" dirty="0" err="1" smtClean="0">
                <a:solidFill>
                  <a:srgbClr val="0000FF"/>
                </a:solidFill>
                <a:latin typeface="Courier New"/>
              </a:rPr>
              <a:t>align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: center;</a:t>
            </a:r>
          </a:p>
          <a:p>
            <a:r>
              <a:rPr lang="fr-FR" sz="1300" dirty="0" smtClean="0">
                <a:solidFill>
                  <a:srgbClr val="000000"/>
                </a:solidFill>
                <a:latin typeface="Courier New"/>
              </a:rPr>
              <a:t>} </a:t>
            </a:r>
          </a:p>
          <a:p>
            <a:r>
              <a:rPr lang="fr-FR" dirty="0" smtClean="0"/>
              <a:t>Icônes définies dans l’image</a:t>
            </a:r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0" y="3000372"/>
            <a:ext cx="9144000" cy="3857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numCol="2" rtlCol="0" anchor="ctr">
            <a:normAutofit/>
          </a:bodyPr>
          <a:lstStyle/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dijitEditorIconSep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dijitEditorIconBackColor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dijitEditorIconBold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dijitEditorIconCancel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dijitEditorIconCopy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dijitEditorIconCreateLink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-90px;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dijitEditorIconCut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-108px;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dijitEditorIconDelete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-126px;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dijitEditorIconForeColor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-144px;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dijitEditorIconHiliteColor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-162px;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-180px;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dijitEditorIconInsertHorizontalRule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-198px;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dijitEditorIconInsertImage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-216px;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dijitEditorIconInsertOrderedList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-234px;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dijitEditorIconInsertTable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-252px;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dijitEditorIconInsertUnorderedList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-270px;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dijitEditorIconItalic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-288px;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dijitEditorIconJustifyCenter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-306px;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dijitEditorIconJustifyFull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-324px;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dijitEditorIconJustifyLeft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-342px;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dijitEditorIconJustifyRight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-360px;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dijitEditorIconLeftToRight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-378px;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dijitEditorIconListBulletIndent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-396px;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dijitEditorIconListBulletOutdent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-414px;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dijitEditorIconListNumIndent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-432px;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dijitEditorIconListNumOutdent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-450px;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dijitEditorIconOutdent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-468px;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dijitEditorIconPaste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-486px;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dijitEditorIconRedo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-504px;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dijitEditorIconRemoveFormat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-522px;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dijitEditorIconRightToLeft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-540px;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dijitEditorIconSave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-558px;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dijitEditorIconSpace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-576px;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dijitEditorIconStrikethrough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-594px;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dijitEditorIconSubscript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-612px;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dijitEditorIconSuperscript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-630px;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dijitEditorIconUnderline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-648px;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dijitEditorIconUndo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-666px;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dijitEditorIconWikiword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-684px;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dijitEditorIconToggleDir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-540px;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dijitEditorIconTabIndent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-702px;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dijitEditorIconSelectAll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-720px;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dijitEditorIconUnlink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-738px;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dijitEditorIconFullScreen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-756px;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dijitEditorIconViewSource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-774px;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dijitEditorIconPrint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-792px; }</a:t>
            </a:r>
          </a:p>
          <a:p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tundra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.</a:t>
            </a:r>
            <a:r>
              <a:rPr lang="fr-FR" sz="800" b="1" dirty="0" err="1" smtClean="0">
                <a:solidFill>
                  <a:srgbClr val="007B00"/>
                </a:solidFill>
                <a:latin typeface="Courier New"/>
              </a:rPr>
              <a:t>dijitEditorIconNewPage</a:t>
            </a:r>
            <a:r>
              <a:rPr lang="fr-FR" sz="800" b="1" dirty="0" smtClean="0">
                <a:solidFill>
                  <a:srgbClr val="007B00"/>
                </a:solidFill>
                <a:latin typeface="Courier New"/>
              </a:rPr>
              <a:t>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{ </a:t>
            </a:r>
            <a:r>
              <a:rPr lang="fr-FR" sz="800" b="1" dirty="0" smtClean="0">
                <a:solidFill>
                  <a:srgbClr val="0000FF"/>
                </a:solidFill>
                <a:latin typeface="Courier New"/>
              </a:rPr>
              <a:t>background-position </a:t>
            </a:r>
            <a:r>
              <a:rPr lang="fr-FR" sz="800" b="1" dirty="0" smtClean="0">
                <a:solidFill>
                  <a:srgbClr val="000000"/>
                </a:solidFill>
                <a:latin typeface="Courier New"/>
              </a:rPr>
              <a:t>: -810px; }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D:\wamp\www\dojo\dijit\themes\nihilo\images\edito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285860"/>
            <a:ext cx="7886700" cy="171450"/>
          </a:xfrm>
          <a:prstGeom prst="rect">
            <a:avLst/>
          </a:prstGeom>
          <a:noFill/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260130" y="839821"/>
            <a:ext cx="8858312" cy="500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Image contenant les icônes: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7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Exemple 1:</a:t>
            </a:r>
            <a:endParaRPr lang="fr-FR" dirty="0"/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428596" y="2285992"/>
            <a:ext cx="8229600" cy="44116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1</a:t>
            </a:r>
          </a:p>
          <a:p>
            <a:pPr>
              <a:buNone/>
            </a:pP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'clic sur le menu: '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.attr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'label'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));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dijit.MenuSeparator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2</a:t>
            </a:r>
          </a:p>
          <a:p>
            <a:pPr>
              <a:buNone/>
            </a:pP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'clic sur le menu: '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.attr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'label'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));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dijit.PopupMenuItem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span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3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span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onClick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'clic sur le menu: '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.attr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'label'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));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iconClass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dijitEditorIcon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 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dijitEditorIconBackColor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31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onClick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'clic sur le menu: '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.attr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'label'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));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32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onClick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'clic sur le menu: ' 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+ 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this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.attr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'label'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));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33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lang="fr-FR" sz="9600" dirty="0" smtClean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None/>
            </a:pP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7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Exemple 2:Menu Contextuel</a:t>
            </a:r>
            <a:endParaRPr lang="fr-FR" dirty="0"/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467544" y="2204864"/>
            <a:ext cx="8229600" cy="44116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&lt;div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"context2"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</a:rPr>
              <a:t>background-color:#0FC; height:300px; width:300px;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&gt;&lt;/div&gt;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display:none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sz="3200" dirty="0" err="1" smtClean="0">
                <a:solidFill>
                  <a:srgbClr val="009B00"/>
                </a:solidFill>
                <a:latin typeface="Times New Roman"/>
              </a:rPr>
              <a:t>targetNodeIds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"context2" 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1</a:t>
            </a:r>
          </a:p>
          <a:p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"menu 1"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2</a:t>
            </a:r>
          </a:p>
          <a:p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"menu 2"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sz="3200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err="1" smtClean="0">
                <a:solidFill>
                  <a:srgbClr val="CF7A00"/>
                </a:solidFill>
                <a:latin typeface="Times New Roman"/>
              </a:rPr>
              <a:t>dijit.MenuItem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menu 3</a:t>
            </a:r>
          </a:p>
          <a:p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sz="3200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sz="3200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sz="3200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sz="3200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sz="3200" dirty="0" err="1" smtClean="0">
                <a:solidFill>
                  <a:srgbClr val="000000"/>
                </a:solidFill>
                <a:latin typeface="Times New Roman"/>
              </a:rPr>
              <a:t>alert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sz="3200" dirty="0" smtClean="0">
                <a:solidFill>
                  <a:srgbClr val="CF7A00"/>
                </a:solidFill>
                <a:latin typeface="Times New Roman"/>
              </a:rPr>
              <a:t>"menu 3"</a:t>
            </a:r>
            <a:r>
              <a:rPr lang="fr-FR" sz="3200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sz="3200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sz="3200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0000FF"/>
                </a:solidFill>
                <a:latin typeface="Arial"/>
              </a:rPr>
              <a:t>dijit.layout.ContentPane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Conteneur simple similaire à une balise html </a:t>
            </a:r>
            <a:r>
              <a:rPr lang="fr-FR" dirty="0" err="1" smtClean="0"/>
              <a:t>div</a:t>
            </a:r>
            <a:endParaRPr lang="fr-FR" dirty="0" smtClean="0"/>
          </a:p>
          <a:p>
            <a:r>
              <a:rPr lang="fr-FR" dirty="0" smtClean="0"/>
              <a:t>Propriétés</a:t>
            </a:r>
          </a:p>
          <a:p>
            <a:pPr lvl="1"/>
            <a:r>
              <a:rPr lang="fr-FR" dirty="0" err="1" smtClean="0"/>
              <a:t>href</a:t>
            </a:r>
            <a:r>
              <a:rPr lang="fr-FR" dirty="0" smtClean="0"/>
              <a:t> : </a:t>
            </a:r>
            <a:r>
              <a:rPr lang="fr-FR" dirty="0" err="1" smtClean="0"/>
              <a:t>null</a:t>
            </a:r>
            <a:r>
              <a:rPr lang="fr-FR" dirty="0" smtClean="0"/>
              <a:t> (lien qui définit le contenu </a:t>
            </a:r>
            <a:r>
              <a:rPr lang="fr-FR" dirty="0" err="1" smtClean="0"/>
              <a:t>div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preload</a:t>
            </a:r>
            <a:r>
              <a:rPr lang="fr-FR" dirty="0" smtClean="0"/>
              <a:t> : false</a:t>
            </a:r>
          </a:p>
          <a:p>
            <a:pPr lvl="1"/>
            <a:r>
              <a:rPr lang="fr-FR" dirty="0" err="1" smtClean="0"/>
              <a:t>refreshOnShow</a:t>
            </a:r>
            <a:r>
              <a:rPr lang="fr-FR" dirty="0" smtClean="0"/>
              <a:t>:  false</a:t>
            </a:r>
          </a:p>
          <a:p>
            <a:pPr lvl="1"/>
            <a:r>
              <a:rPr lang="fr-FR" dirty="0" err="1" smtClean="0"/>
              <a:t>loadingMessage</a:t>
            </a:r>
            <a:endParaRPr lang="fr-FR" dirty="0" smtClean="0"/>
          </a:p>
          <a:p>
            <a:pPr lvl="1"/>
            <a:r>
              <a:rPr lang="fr-FR" dirty="0" err="1" smtClean="0"/>
              <a:t>errorMessage</a:t>
            </a:r>
            <a:endParaRPr lang="fr-FR" dirty="0" smtClean="0"/>
          </a:p>
          <a:p>
            <a:pPr lvl="1"/>
            <a:r>
              <a:rPr lang="fr-FR" dirty="0" err="1" smtClean="0"/>
              <a:t>isLoaded</a:t>
            </a:r>
            <a:r>
              <a:rPr lang="fr-FR" dirty="0" smtClean="0"/>
              <a:t>: </a:t>
            </a:r>
            <a:r>
              <a:rPr lang="fr-FR" dirty="0" err="1" smtClean="0"/>
              <a:t>true</a:t>
            </a:r>
            <a:r>
              <a:rPr lang="fr-FR" dirty="0" smtClean="0"/>
              <a:t> si le contenu du panneau est chargé</a:t>
            </a:r>
          </a:p>
          <a:p>
            <a:pPr lvl="1"/>
            <a:r>
              <a:rPr lang="fr-FR" dirty="0" err="1" smtClean="0"/>
              <a:t>preload</a:t>
            </a:r>
            <a:r>
              <a:rPr lang="fr-FR" dirty="0" smtClean="0"/>
              <a:t>: </a:t>
            </a:r>
            <a:r>
              <a:rPr lang="fr-FR" dirty="0" err="1" smtClean="0"/>
              <a:t>true</a:t>
            </a:r>
            <a:r>
              <a:rPr lang="fr-FR" dirty="0" smtClean="0"/>
              <a:t>, force le chargement du contenu  même si le panneau n’est pas visible</a:t>
            </a:r>
          </a:p>
          <a:p>
            <a:r>
              <a:rPr lang="fr-FR" dirty="0" smtClean="0"/>
              <a:t>Méthodes:</a:t>
            </a:r>
          </a:p>
          <a:p>
            <a:pPr lvl="1"/>
            <a:r>
              <a:rPr lang="fr-FR" dirty="0" err="1" smtClean="0"/>
              <a:t>refresh</a:t>
            </a:r>
            <a:r>
              <a:rPr lang="fr-FR" dirty="0" smtClean="0"/>
              <a:t>()</a:t>
            </a:r>
          </a:p>
          <a:p>
            <a:pPr lvl="1"/>
            <a:r>
              <a:rPr lang="fr-FR" dirty="0" err="1" smtClean="0"/>
              <a:t>attr</a:t>
            </a:r>
            <a:r>
              <a:rPr lang="fr-FR" dirty="0" smtClean="0"/>
              <a:t>(</a:t>
            </a:r>
            <a:r>
              <a:rPr lang="fr-FR" dirty="0" err="1" smtClean="0"/>
              <a:t>nom_attribut,valeur</a:t>
            </a:r>
            <a:r>
              <a:rPr lang="fr-FR" dirty="0" smtClean="0"/>
              <a:t>)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Exemple: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0000FF"/>
                </a:solidFill>
                <a:latin typeface="Arial"/>
              </a:rPr>
              <a:t>dijit.layout.ContentPane</a:t>
            </a:r>
            <a:endParaRPr lang="fr-FR" dirty="0"/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323528" y="1340768"/>
            <a:ext cx="8568952" cy="53743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width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:400px;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height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 400px;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top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:0 ;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left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:0 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:#222222"&gt;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="c1"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:#C30 "&gt;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latin typeface="Consolas"/>
                <a:ea typeface="Calibri"/>
                <a:cs typeface="Times New Roman"/>
              </a:rPr>
              <a:t>Div 1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="c2"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:#FFFF00 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href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="dynamic.html"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refreshOnShow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=true&gt;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latin typeface="Consolas"/>
                <a:ea typeface="Calibri"/>
                <a:cs typeface="Times New Roman"/>
              </a:rPr>
              <a:t>Div 2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="c3"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hasShadow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="true"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:#00FF00;"&gt;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3200" dirty="0" err="1" smtClean="0">
                <a:latin typeface="Consolas"/>
                <a:ea typeface="Calibri"/>
                <a:cs typeface="Times New Roman"/>
              </a:rPr>
              <a:t>Div</a:t>
            </a:r>
            <a:r>
              <a:rPr lang="fr-FR" sz="3200" dirty="0" smtClean="0">
                <a:latin typeface="Consolas"/>
                <a:ea typeface="Calibri"/>
                <a:cs typeface="Times New Roman"/>
              </a:rPr>
              <a:t> 3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solidFill>
                  <a:srgbClr val="0000FF"/>
                </a:solidFill>
                <a:latin typeface="Arial"/>
              </a:rPr>
              <a:t>dijit.layout.BorderContainer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Un conteneur </a:t>
            </a:r>
            <a:r>
              <a:rPr lang="fr-FR" dirty="0" err="1" smtClean="0"/>
              <a:t>BorderContainer</a:t>
            </a:r>
            <a:r>
              <a:rPr lang="fr-FR" dirty="0" smtClean="0"/>
              <a:t> peut être réparti en 5 régions (Nord , Sud, Ouest, Est et Centre)</a:t>
            </a:r>
          </a:p>
          <a:p>
            <a:r>
              <a:rPr lang="fr-FR" dirty="0" smtClean="0"/>
              <a:t>Chaque région peut contenir au plus un élément fils (de type </a:t>
            </a:r>
            <a:r>
              <a:rPr lang="fr-FR" dirty="0" err="1" smtClean="0"/>
              <a:t>ContentPane</a:t>
            </a:r>
            <a:r>
              <a:rPr lang="fr-FR" dirty="0" smtClean="0"/>
              <a:t>) </a:t>
            </a:r>
          </a:p>
          <a:p>
            <a:r>
              <a:rPr lang="fr-FR" dirty="0" smtClean="0"/>
              <a:t>Propriétés:</a:t>
            </a:r>
          </a:p>
          <a:p>
            <a:pPr lvl="1"/>
            <a:r>
              <a:rPr lang="fr-FR" dirty="0" smtClean="0"/>
              <a:t>design: headline (par défaut) ou </a:t>
            </a:r>
            <a:r>
              <a:rPr lang="fr-FR" dirty="0" err="1" smtClean="0"/>
              <a:t>sidebar</a:t>
            </a:r>
            <a:endParaRPr lang="fr-FR" dirty="0" smtClean="0"/>
          </a:p>
          <a:p>
            <a:pPr lvl="1"/>
            <a:r>
              <a:rPr lang="fr-FR" dirty="0" err="1" smtClean="0"/>
              <a:t>persist</a:t>
            </a:r>
            <a:r>
              <a:rPr lang="fr-FR" dirty="0" smtClean="0"/>
              <a:t>: false/</a:t>
            </a:r>
            <a:r>
              <a:rPr lang="fr-FR" dirty="0" err="1" smtClean="0"/>
              <a:t>true</a:t>
            </a:r>
            <a:r>
              <a:rPr lang="fr-FR" dirty="0" smtClean="0"/>
              <a:t> (sauvegarde des dimensions des différentes régions dans un cookie)</a:t>
            </a:r>
          </a:p>
          <a:p>
            <a:r>
              <a:rPr lang="fr-FR" dirty="0" smtClean="0"/>
              <a:t>Méthodes (disponibles dans tous les </a:t>
            </a:r>
            <a:r>
              <a:rPr lang="fr-FR" dirty="0" err="1" smtClean="0"/>
              <a:t>widgets</a:t>
            </a:r>
            <a:r>
              <a:rPr lang="fr-FR" dirty="0" smtClean="0"/>
              <a:t> de type Container)</a:t>
            </a:r>
          </a:p>
          <a:p>
            <a:pPr lvl="1"/>
            <a:r>
              <a:rPr lang="fr-FR" dirty="0" err="1" smtClean="0"/>
              <a:t>addChild</a:t>
            </a:r>
            <a:r>
              <a:rPr lang="fr-FR" dirty="0" smtClean="0"/>
              <a:t> (</a:t>
            </a:r>
            <a:r>
              <a:rPr lang="fr-FR" dirty="0" err="1" smtClean="0"/>
              <a:t>widget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removeChild</a:t>
            </a:r>
            <a:r>
              <a:rPr lang="fr-FR" dirty="0" smtClean="0"/>
              <a:t>(</a:t>
            </a:r>
            <a:r>
              <a:rPr lang="fr-FR" dirty="0" err="1" smtClean="0"/>
              <a:t>widget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getParent</a:t>
            </a:r>
            <a:r>
              <a:rPr lang="fr-FR" dirty="0" smtClean="0"/>
              <a:t>( )</a:t>
            </a:r>
          </a:p>
          <a:p>
            <a:pPr lvl="1"/>
            <a:r>
              <a:rPr lang="fr-FR" dirty="0" err="1" smtClean="0"/>
              <a:t>getChildren</a:t>
            </a:r>
            <a:r>
              <a:rPr lang="fr-FR" dirty="0" smtClean="0"/>
              <a:t>( )</a:t>
            </a:r>
          </a:p>
          <a:p>
            <a:r>
              <a:rPr lang="fr-FR" dirty="0" smtClean="0"/>
              <a:t>Attributs disponibles dans un </a:t>
            </a:r>
            <a:r>
              <a:rPr lang="fr-FR" dirty="0" err="1" smtClean="0"/>
              <a:t>ContentPane</a:t>
            </a:r>
            <a:r>
              <a:rPr lang="fr-FR" dirty="0" smtClean="0"/>
              <a:t> lorsqu’il est utilisé dans un </a:t>
            </a:r>
            <a:r>
              <a:rPr lang="fr-FR" dirty="0" err="1" smtClean="0"/>
              <a:t>BorderLayout</a:t>
            </a:r>
            <a:endParaRPr lang="fr-FR" dirty="0" smtClean="0"/>
          </a:p>
          <a:p>
            <a:pPr lvl="1"/>
            <a:r>
              <a:rPr lang="fr-FR" dirty="0" err="1" smtClean="0"/>
              <a:t>minSize</a:t>
            </a:r>
            <a:r>
              <a:rPr lang="fr-FR" dirty="0" smtClean="0"/>
              <a:t>: largeur/hauteur minimale.</a:t>
            </a:r>
          </a:p>
          <a:p>
            <a:pPr lvl="1"/>
            <a:r>
              <a:rPr lang="fr-FR" dirty="0" err="1" smtClean="0"/>
              <a:t>maxSize</a:t>
            </a:r>
            <a:r>
              <a:rPr lang="fr-FR" dirty="0" smtClean="0"/>
              <a:t>: largeur/hauteur minimale.</a:t>
            </a:r>
          </a:p>
          <a:p>
            <a:pPr lvl="1"/>
            <a:r>
              <a:rPr lang="fr-FR" dirty="0" smtClean="0"/>
              <a:t>splitter: barre de redimensionnement.</a:t>
            </a:r>
          </a:p>
          <a:p>
            <a:pPr lvl="1"/>
            <a:r>
              <a:rPr lang="fr-FR" dirty="0" err="1" smtClean="0"/>
              <a:t>region</a:t>
            </a:r>
            <a:r>
              <a:rPr lang="fr-FR" dirty="0" smtClean="0"/>
              <a:t>: (</a:t>
            </a:r>
            <a:r>
              <a:rPr lang="fr-FR" dirty="0" err="1" smtClean="0"/>
              <a:t>right,left,center</a:t>
            </a:r>
            <a:r>
              <a:rPr lang="fr-FR" dirty="0" smtClean="0"/>
              <a:t>, top, </a:t>
            </a:r>
            <a:r>
              <a:rPr lang="fr-FR" dirty="0" err="1" smtClean="0"/>
              <a:t>bottom</a:t>
            </a:r>
            <a:r>
              <a:rPr lang="fr-FR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solidFill>
                  <a:srgbClr val="0000FF"/>
                </a:solidFill>
                <a:latin typeface="Arial"/>
              </a:rPr>
              <a:t>dijit.layout.BorderContainer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76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Exemple 1</a:t>
            </a:r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179512" y="1700808"/>
            <a:ext cx="8784976" cy="48703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dijit.layout.BorderContainer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height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 600px;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width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:100%;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:#0000CC"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hasShadow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"true"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"c1"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region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"left"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:#0A85FF;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width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:100px"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splitter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="true"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Gauche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"c2"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region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"right"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:#0A85FF 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width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:100px"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splitter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="true"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err="1" smtClean="0">
                <a:latin typeface="Consolas"/>
                <a:ea typeface="Calibri"/>
                <a:cs typeface="Times New Roman"/>
              </a:rPr>
              <a:t>Droit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"c3"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region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"top"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:#00CCCC 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height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:"100px" splitter:"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true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latin typeface="Consolas"/>
                <a:ea typeface="Calibri"/>
                <a:cs typeface="Times New Roman"/>
              </a:rPr>
              <a:t>Haut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"c4"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region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"bottom"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:#00CCCC;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height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:100px"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splitter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=«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 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true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"&gt;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Bas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id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"c5"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data-dojo-type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dijit.layout.ContentPane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region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"center"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style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=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"</a:t>
            </a:r>
            <a:r>
              <a:rPr lang="en-US" sz="3200" dirty="0" smtClean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background-color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 :=#47A3FF"&gt;</a:t>
            </a:r>
            <a:r>
              <a:rPr lang="en-US" sz="3200" dirty="0" smtClean="0">
                <a:latin typeface="Consolas"/>
                <a:ea typeface="Calibri"/>
                <a:cs typeface="Times New Roman"/>
              </a:rPr>
              <a:t>Centre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en-US" sz="3200" dirty="0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en-US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  <a:ea typeface="Calibri"/>
                <a:cs typeface="Times New Roman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&gt;</a:t>
            </a:r>
            <a:endParaRPr lang="fr-FR" sz="40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0000FF"/>
                </a:solidFill>
                <a:latin typeface="Arial"/>
              </a:rPr>
              <a:t>dijit.layout.BorderContainer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748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Exemple 2</a:t>
            </a:r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179512" y="1700808"/>
            <a:ext cx="8784976" cy="48703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dijit.layout.BorderContainer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design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="headline"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style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height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:500px;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width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500px;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border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solid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 3px;"&gt;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dijit.layout.ContentPane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region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="top"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style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background-color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:blue;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height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:100px;"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splitter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true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minSize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=10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maxSize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=100&gt;Nord&lt;/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dijit.layout.ContentPane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region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="center"&gt;Centre&lt;/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dijit.layout.ContentPane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region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bottom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“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style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background-color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:red;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height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:100px;"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splitter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true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"&gt;Sud&lt;/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dijit.layout.ContentPane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region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left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style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background-color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:yellow;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width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:100px;"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splitter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true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"&gt;Ouest&lt;/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data-dojo-type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dijit.layout.ContentPane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 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region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="right" 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style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background-color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:green;</a:t>
            </a:r>
            <a:r>
              <a:rPr lang="fr-FR" sz="3200" dirty="0" err="1" smtClean="0">
                <a:solidFill>
                  <a:srgbClr val="FF0000"/>
                </a:solidFill>
                <a:latin typeface="Consolas"/>
              </a:rPr>
              <a:t>width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:100px;" </a:t>
            </a:r>
            <a:r>
              <a:rPr lang="fr-FR" sz="3200" dirty="0" smtClean="0">
                <a:solidFill>
                  <a:srgbClr val="FF0000"/>
                </a:solidFill>
                <a:latin typeface="Consolas"/>
              </a:rPr>
              <a:t>splitter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="</a:t>
            </a:r>
            <a:r>
              <a:rPr lang="fr-FR" sz="3200" dirty="0" err="1" smtClean="0">
                <a:solidFill>
                  <a:srgbClr val="0000FF"/>
                </a:solidFill>
                <a:latin typeface="Consolas"/>
              </a:rPr>
              <a:t>true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"&gt;Est&lt;/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  <a:p>
            <a:endParaRPr lang="fr-FR" sz="3200" dirty="0" smtClean="0">
              <a:solidFill>
                <a:srgbClr val="0000FF"/>
              </a:solidFill>
              <a:latin typeface="Consolas"/>
            </a:endParaRPr>
          </a:p>
          <a:p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&lt;/</a:t>
            </a:r>
            <a:r>
              <a:rPr lang="fr-FR" sz="3200" dirty="0" err="1" smtClean="0">
                <a:solidFill>
                  <a:srgbClr val="800000"/>
                </a:solidFill>
                <a:latin typeface="Consolas"/>
              </a:rPr>
              <a:t>div</a:t>
            </a:r>
            <a:r>
              <a:rPr lang="fr-FR" sz="3200" dirty="0" smtClean="0">
                <a:solidFill>
                  <a:srgbClr val="0000FF"/>
                </a:solidFill>
                <a:latin typeface="Consolas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/>
              </a:rPr>
              <a:t>dijit.layout.StackContainer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1928827"/>
          </a:xfrm>
        </p:spPr>
        <p:txBody>
          <a:bodyPr>
            <a:normAutofit fontScale="47500" lnSpcReduction="20000"/>
          </a:bodyPr>
          <a:lstStyle/>
          <a:p>
            <a:r>
              <a:rPr lang="fr-FR" dirty="0" smtClean="0"/>
              <a:t>Conteneur qui permet d’afficher une page parmi un ensemble de pages, le contrôle de l’affichage des pages est géré par un </a:t>
            </a:r>
            <a:r>
              <a:rPr lang="fr-FR" dirty="0" err="1" smtClean="0"/>
              <a:t>widget</a:t>
            </a:r>
            <a:r>
              <a:rPr lang="fr-FR" dirty="0" smtClean="0"/>
              <a:t> de type </a:t>
            </a:r>
            <a:r>
              <a:rPr lang="fr-FR" dirty="0" err="1" smtClean="0"/>
              <a:t>dijit.layout.StackController</a:t>
            </a:r>
            <a:r>
              <a:rPr lang="fr-FR" dirty="0" smtClean="0"/>
              <a:t>. Le contrôleur est associé à un </a:t>
            </a:r>
            <a:r>
              <a:rPr lang="fr-FR" dirty="0" err="1" smtClean="0"/>
              <a:t>StackContainer</a:t>
            </a:r>
            <a:r>
              <a:rPr lang="fr-FR" dirty="0" smtClean="0"/>
              <a:t> à l’aide de sa propriété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containerId</a:t>
            </a:r>
            <a:endParaRPr lang="fr-FR" dirty="0" smtClean="0"/>
          </a:p>
          <a:p>
            <a:r>
              <a:rPr lang="fr-FR" dirty="0" smtClean="0"/>
              <a:t>Méthodes/propriétés</a:t>
            </a:r>
          </a:p>
          <a:p>
            <a:pPr lvl="1"/>
            <a:r>
              <a:rPr lang="fr-FR" dirty="0" err="1" smtClean="0"/>
              <a:t>selectedChildWidget</a:t>
            </a:r>
            <a:endParaRPr lang="fr-FR" dirty="0" smtClean="0"/>
          </a:p>
          <a:p>
            <a:pPr lvl="1"/>
            <a:r>
              <a:rPr lang="fr-FR" dirty="0" err="1" smtClean="0"/>
              <a:t>selectChild</a:t>
            </a:r>
            <a:r>
              <a:rPr lang="fr-FR" dirty="0" smtClean="0"/>
              <a:t>(/*Object*/ page)</a:t>
            </a:r>
          </a:p>
          <a:p>
            <a:pPr lvl="1"/>
            <a:r>
              <a:rPr lang="fr-FR" dirty="0" err="1" smtClean="0"/>
              <a:t>forward</a:t>
            </a:r>
            <a:r>
              <a:rPr lang="fr-FR" dirty="0" smtClean="0"/>
              <a:t>( )</a:t>
            </a:r>
          </a:p>
          <a:p>
            <a:pPr lvl="1"/>
            <a:r>
              <a:rPr lang="fr-FR" dirty="0" smtClean="0"/>
              <a:t>back( )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14348" y="2928934"/>
            <a:ext cx="7500990" cy="37862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span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dijit.layout.StackController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containerId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sc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 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span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sc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dijit.layout.StackContainer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width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 100%; 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height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 90px;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"c1"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"Page 1"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background-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color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:#0F0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Page 1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"c2"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"Page 2"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background-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color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:#0FF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Page 2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"c3"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"Page 3"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background-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color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:#FF0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Page 3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button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dijit.form.Button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b="1" dirty="0" smtClean="0">
                <a:solidFill>
                  <a:srgbClr val="000000"/>
                </a:solidFill>
                <a:latin typeface="Times New Roman"/>
              </a:rPr>
              <a:t>&amp;</a:t>
            </a:r>
            <a:r>
              <a:rPr lang="fr-FR" b="1" dirty="0" err="1" smtClean="0">
                <a:solidFill>
                  <a:srgbClr val="000000"/>
                </a:solidFill>
                <a:latin typeface="Times New Roman"/>
              </a:rPr>
              <a:t>lt</a:t>
            </a:r>
            <a:r>
              <a:rPr lang="fr-FR" b="1" dirty="0" smtClean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dijit.byId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sc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).back( );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button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button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dijit.form.Button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b="1" dirty="0" smtClean="0">
                <a:solidFill>
                  <a:srgbClr val="000000"/>
                </a:solidFill>
                <a:latin typeface="Times New Roman"/>
              </a:rPr>
              <a:t>&amp;gt;</a:t>
            </a:r>
          </a:p>
          <a:p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"dojo/method"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event=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onClick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en-US" dirty="0" err="1" smtClean="0">
                <a:solidFill>
                  <a:srgbClr val="009B00"/>
                </a:solidFill>
                <a:latin typeface="Times New Roman"/>
              </a:rPr>
              <a:t>args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evt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dijit.byId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sc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).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forward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 );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&lt;/script&gt;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button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lang="fr-FR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/>
              </a:rPr>
              <a:t>dijit.layout.StackContainer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42982"/>
          </a:xfrm>
        </p:spPr>
        <p:txBody>
          <a:bodyPr/>
          <a:lstStyle/>
          <a:p>
            <a:r>
              <a:rPr lang="fr-FR" dirty="0" smtClean="0"/>
              <a:t>Ajout d’un élément fils dynamiquement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14348" y="3000372"/>
            <a:ext cx="7500990" cy="31432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&lt;script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text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/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javascript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dojo.require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dijit.layout.StackContainer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dojo.require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dojo.addOnLoad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function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(){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var 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c=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dijit.byId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sc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var 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pa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new 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({id:"p",content: 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"Panneau créé 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dynamiquement"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,style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background-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color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:#FFFFFF;"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,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title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"Panneau 4"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});</a:t>
            </a:r>
          </a:p>
          <a:p>
            <a:r>
              <a:rPr lang="fr-FR" dirty="0" smtClean="0">
                <a:solidFill>
                  <a:srgbClr val="000000"/>
                </a:solidFill>
                <a:latin typeface="Times New Roman"/>
              </a:rPr>
              <a:t>// ajout du nouveau panneau dans le panneau c1</a:t>
            </a:r>
          </a:p>
          <a:p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c.addChild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pa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); } );</a:t>
            </a:r>
          </a:p>
          <a:p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&lt;/script&gt;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dijit.layout.AccordionContainer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4114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0000" lnSpcReduction="20000"/>
          </a:bodyPr>
          <a:lstStyle/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ac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dijit.layout.AccordionContainer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duration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"1000"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width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:200px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"p1"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 </a:t>
            </a:r>
            <a:r>
              <a:rPr lang="fr-FR" dirty="0" err="1" smtClean="0">
                <a:solidFill>
                  <a:srgbClr val="009B00"/>
                </a:solidFill>
                <a:latin typeface="Times New Roman"/>
              </a:rPr>
              <a:t>title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"Panneau 1"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background-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color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:#FF0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&lt;p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padding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:20px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Panneau 1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&lt;/p&gt;&lt;/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"p2"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</a:p>
          <a:p>
            <a:pPr>
              <a:buNone/>
            </a:pP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title=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Panneau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 2"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background-color:#00F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&lt;p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padding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:20px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Panneau 2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&lt;/p&gt;&lt;/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id=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"p3"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data-dojo-type=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CF7A00"/>
                </a:solidFill>
                <a:latin typeface="Times New Roman"/>
              </a:rPr>
              <a:t>dijit.layout.ContentPane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</a:p>
          <a:p>
            <a:pPr>
              <a:buNone/>
            </a:pP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title=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err="1" smtClean="0">
                <a:solidFill>
                  <a:srgbClr val="CF7A00"/>
                </a:solidFill>
                <a:latin typeface="Times New Roman"/>
              </a:rPr>
              <a:t>Panneau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 3" </a:t>
            </a:r>
            <a:r>
              <a:rPr lang="en-US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background-color:#0F0</a:t>
            </a:r>
            <a:r>
              <a:rPr lang="en-US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en-US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&lt;p </a:t>
            </a:r>
            <a:r>
              <a:rPr lang="fr-FR" dirty="0" smtClean="0">
                <a:solidFill>
                  <a:srgbClr val="009B00"/>
                </a:solidFill>
                <a:latin typeface="Times New Roman"/>
              </a:rPr>
              <a:t>style=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err="1" smtClean="0">
                <a:solidFill>
                  <a:srgbClr val="000000"/>
                </a:solidFill>
                <a:latin typeface="Times New Roman"/>
              </a:rPr>
              <a:t>padding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:20px</a:t>
            </a:r>
            <a:r>
              <a:rPr lang="fr-FR" dirty="0" smtClean="0">
                <a:solidFill>
                  <a:srgbClr val="CF7A00"/>
                </a:solidFill>
                <a:latin typeface="Times New Roman"/>
              </a:rPr>
              <a:t>"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r>
              <a:rPr lang="fr-FR" dirty="0" smtClean="0">
                <a:solidFill>
                  <a:srgbClr val="000000"/>
                </a:solidFill>
                <a:latin typeface="Times New Roman"/>
              </a:rPr>
              <a:t>Panneau 3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&lt;/p&gt;&lt;/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</a:p>
          <a:p>
            <a:pPr>
              <a:buNone/>
            </a:pP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&lt;/</a:t>
            </a:r>
            <a:r>
              <a:rPr lang="fr-FR" dirty="0" err="1" smtClean="0">
                <a:solidFill>
                  <a:srgbClr val="0000E7"/>
                </a:solidFill>
                <a:latin typeface="Times New Roman"/>
              </a:rPr>
              <a:t>div</a:t>
            </a:r>
            <a:r>
              <a:rPr lang="fr-FR" dirty="0" smtClean="0">
                <a:solidFill>
                  <a:srgbClr val="0000E7"/>
                </a:solidFill>
                <a:latin typeface="Times New Roman"/>
              </a:rPr>
              <a:t>&gt;</a:t>
            </a:r>
            <a:endParaRPr lang="fr-FR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1600200"/>
            <a:ext cx="8229600" cy="19002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Duration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par défaut 250 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selectChild</a:t>
            </a:r>
            <a:r>
              <a:rPr lang="fr-FR" sz="3200" dirty="0" smtClean="0"/>
              <a:t>(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widget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closeChild</a:t>
            </a:r>
            <a:r>
              <a:rPr lang="fr-FR" sz="3200" dirty="0" smtClean="0"/>
              <a:t>(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widget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back()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forward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2395</Words>
  <Application>Microsoft Office PowerPoint</Application>
  <PresentationFormat>Affichage à l'écran (4:3)</PresentationFormat>
  <Paragraphs>325</Paragraphs>
  <Slides>16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Dojo 2</vt:lpstr>
      <vt:lpstr>dijit.layout.ContentPane</vt:lpstr>
      <vt:lpstr>dijit.layout.ContentPane</vt:lpstr>
      <vt:lpstr>dijit.layout.BorderContainer</vt:lpstr>
      <vt:lpstr>dijit.layout.BorderContainer</vt:lpstr>
      <vt:lpstr>dijit.layout.BorderContainer</vt:lpstr>
      <vt:lpstr>dijit.layout.StackContainer</vt:lpstr>
      <vt:lpstr>dijit.layout.StackContainer</vt:lpstr>
      <vt:lpstr>dijit.layout.AccordionContainer</vt:lpstr>
      <vt:lpstr>dijit.layout.TabContainer</vt:lpstr>
      <vt:lpstr>dijit.layout.TabContainer</vt:lpstr>
      <vt:lpstr>dijit.Dialog</vt:lpstr>
      <vt:lpstr>dijit.Menu</vt:lpstr>
      <vt:lpstr>Icônes associées au widget Editor</vt:lpstr>
      <vt:lpstr>dijit.Menu</vt:lpstr>
      <vt:lpstr>dijit.Menu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Dojo 2</dc:title>
  <dc:creator>pc</dc:creator>
  <cp:lastModifiedBy>nadiri</cp:lastModifiedBy>
  <cp:revision>55</cp:revision>
  <dcterms:created xsi:type="dcterms:W3CDTF">2009-12-22T18:54:15Z</dcterms:created>
  <dcterms:modified xsi:type="dcterms:W3CDTF">2012-01-18T13:30:43Z</dcterms:modified>
</cp:coreProperties>
</file>